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4"/>
  </p:sldMasterIdLst>
  <p:notesMasterIdLst>
    <p:notesMasterId r:id="rId17"/>
  </p:notesMasterIdLst>
  <p:handoutMasterIdLst>
    <p:handoutMasterId r:id="rId18"/>
  </p:handoutMasterIdLst>
  <p:sldIdLst>
    <p:sldId id="257" r:id="rId5"/>
    <p:sldId id="365" r:id="rId6"/>
    <p:sldId id="366" r:id="rId7"/>
    <p:sldId id="367" r:id="rId8"/>
    <p:sldId id="368" r:id="rId9"/>
    <p:sldId id="369" r:id="rId10"/>
    <p:sldId id="370" r:id="rId11"/>
    <p:sldId id="371" r:id="rId12"/>
    <p:sldId id="361" r:id="rId13"/>
    <p:sldId id="362" r:id="rId14"/>
    <p:sldId id="344" r:id="rId15"/>
    <p:sldId id="338" r:id="rId16"/>
  </p:sldIdLst>
  <p:sldSz cx="9144000" cy="6858000" type="screen4x3"/>
  <p:notesSz cx="9926638" cy="6797675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RRINI RAVENIO" initials="PR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99"/>
    <a:srgbClr val="D64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 autoAdjust="0"/>
    <p:restoredTop sz="84852" autoAdjust="0"/>
  </p:normalViewPr>
  <p:slideViewPr>
    <p:cSldViewPr>
      <p:cViewPr>
        <p:scale>
          <a:sx n="100" d="100"/>
          <a:sy n="100" d="100"/>
        </p:scale>
        <p:origin x="-461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302017" cy="340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11" tIns="46555" rIns="93111" bIns="46555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254" y="1"/>
            <a:ext cx="4302017" cy="340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11" tIns="46555" rIns="93111" bIns="4655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456523"/>
            <a:ext cx="4302017" cy="340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11" tIns="46555" rIns="93111" bIns="46555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254" y="6456523"/>
            <a:ext cx="4302017" cy="340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11" tIns="46555" rIns="93111" bIns="4655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A8D35E1D-A1AB-47BE-B911-162DFC5DF3A9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03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302017" cy="340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11" tIns="46555" rIns="93111" bIns="46555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254" y="1"/>
            <a:ext cx="4302017" cy="340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11" tIns="46555" rIns="93111" bIns="4655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2313" y="509588"/>
            <a:ext cx="3402012" cy="2551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142" y="3229366"/>
            <a:ext cx="7940361" cy="3058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11" tIns="46555" rIns="93111" bIns="465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Fare clic per modificare gli stili del testo dello schema</a:t>
            </a:r>
          </a:p>
          <a:p>
            <a:pPr lvl="1"/>
            <a:r>
              <a:rPr lang="en-GB" noProof="0" smtClean="0"/>
              <a:t>Secondo livello</a:t>
            </a:r>
          </a:p>
          <a:p>
            <a:pPr lvl="2"/>
            <a:r>
              <a:rPr lang="en-GB" noProof="0" smtClean="0"/>
              <a:t>Terzo livello</a:t>
            </a:r>
          </a:p>
          <a:p>
            <a:pPr lvl="3"/>
            <a:r>
              <a:rPr lang="en-GB" noProof="0" smtClean="0"/>
              <a:t>Quarto livello</a:t>
            </a:r>
          </a:p>
          <a:p>
            <a:pPr lvl="4"/>
            <a:r>
              <a:rPr lang="en-GB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456523"/>
            <a:ext cx="4302017" cy="340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11" tIns="46555" rIns="93111" bIns="46555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254" y="6456523"/>
            <a:ext cx="4302017" cy="340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11" tIns="46555" rIns="93111" bIns="4655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5A91D326-BF49-4C42-9353-BB19A0CD1A40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0402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56529" indent="-290973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63892" indent="-232778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29448" indent="-232778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95005" indent="-232778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60562" indent="-23277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26118" indent="-23277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91675" indent="-23277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57232" indent="-23277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D70608-799C-4FAF-9317-F4D5FD412C8E}" type="slidenum">
              <a:rPr lang="en-GB" b="0" smtClean="0"/>
              <a:pPr eaLnBrk="1" hangingPunct="1"/>
              <a:t>1</a:t>
            </a:fld>
            <a:endParaRPr lang="en-GB" b="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3142" y="3230470"/>
            <a:ext cx="7940361" cy="3057132"/>
          </a:xfrm>
          <a:noFill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56529" indent="-290973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63892" indent="-232778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29448" indent="-232778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95005" indent="-232778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60562" indent="-23277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26118" indent="-23277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91675" indent="-23277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57232" indent="-23277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D70608-799C-4FAF-9317-F4D5FD412C8E}" type="slidenum">
              <a:rPr lang="en-GB" b="0" smtClean="0"/>
              <a:pPr eaLnBrk="1" hangingPunct="1"/>
              <a:t>2</a:t>
            </a:fld>
            <a:endParaRPr lang="en-GB" b="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3142" y="3230470"/>
            <a:ext cx="7940361" cy="3057132"/>
          </a:xfrm>
          <a:noFill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91D326-BF49-4C42-9353-BB19A0CD1A40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536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855" indent="-285713"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2854" indent="-228571"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99996" indent="-228571"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137" indent="-228571"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279" indent="-228571" defTabSz="9269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421" indent="-228571" defTabSz="9269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8562" indent="-228571" defTabSz="9269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5704" indent="-228571" defTabSz="9269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357CA07-52B7-4628-B35B-9CC37BCCB79D}" type="slidenum">
              <a:rPr lang="it-IT" smtClean="0">
                <a:latin typeface="Times New Roman" pitchFamily="18" charset="0"/>
              </a:rPr>
              <a:pPr/>
              <a:t>9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it-IT" sz="10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855" indent="-285713"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2854" indent="-228571"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99996" indent="-228571"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137" indent="-228571" defTabSz="926982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279" indent="-228571" defTabSz="9269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421" indent="-228571" defTabSz="9269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8562" indent="-228571" defTabSz="9269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5704" indent="-228571" defTabSz="92698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357CA07-52B7-4628-B35B-9CC37BCCB79D}" type="slidenum">
              <a:rPr lang="it-IT" smtClean="0">
                <a:latin typeface="Times New Roman" pitchFamily="18" charset="0"/>
              </a:rPr>
              <a:pPr/>
              <a:t>10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it-IT" sz="10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91D326-BF49-4C42-9353-BB19A0CD1A40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888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7579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56529" indent="-290973" defTabSz="937579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63892" indent="-232778" defTabSz="937579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29448" indent="-232778" defTabSz="937579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95005" indent="-232778" defTabSz="937579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60562" indent="-232778" algn="ctr" defTabSz="93757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26118" indent="-232778" algn="ctr" defTabSz="93757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91675" indent="-232778" algn="ctr" defTabSz="93757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57232" indent="-232778" algn="ctr" defTabSz="93757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2174379-BA5B-4D46-BB1D-38E212899E9E}" type="slidenum">
              <a:rPr lang="it-IT" b="0" smtClean="0">
                <a:solidFill>
                  <a:srgbClr val="000000"/>
                </a:solidFill>
                <a:latin typeface="Times New Roman" pitchFamily="18" charset="0"/>
              </a:rPr>
              <a:pPr/>
              <a:t>12</a:t>
            </a:fld>
            <a:endParaRPr lang="it-IT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6" name="Picture 11" descr="Logo-EF_BI-senz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8713"/>
            <a:ext cx="13668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8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 anchor="ctr"/>
          <a:lstStyle>
            <a:lvl1pPr>
              <a:defRPr sz="3200"/>
            </a:lvl1pPr>
          </a:lstStyle>
          <a:p>
            <a:pPr lvl="0"/>
            <a:r>
              <a:rPr lang="en-GB" altLang="en-US" noProof="0" smtClean="0"/>
              <a:t>Fare clic per modificare lo stile del titolo</a:t>
            </a:r>
          </a:p>
        </p:txBody>
      </p:sp>
      <p:sp>
        <p:nvSpPr>
          <p:cNvPr id="1488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pPr lvl="0"/>
            <a:r>
              <a:rPr lang="en-GB" altLang="en-US" noProof="0" smtClean="0"/>
              <a:t>Fare clic per modificare lo stile del sottotitolo dello schema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88B42E5-744E-4B50-842B-C28557152733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5441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58575FD-2658-4D26-B5F7-87A2779A4A54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6305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F11E88E-582D-41EB-ABFC-629D8139B5C7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3032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7E74157-C9C6-4015-B9D5-8D5EBDD36F08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469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363888F-359E-44C8-A3B4-80C3D98C2FF3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13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6BFD4E5-958E-4B20-8295-D7577DB2ED55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052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1E1DCA1-87ED-410F-813C-8E73A6CDEF8A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58605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gli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1487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rgbClr val="003399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487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003399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fld id="{0D132B2D-E34F-42AE-AB89-CDFDE4A1ED08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  <p:sp>
        <p:nvSpPr>
          <p:cNvPr id="205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>
              <a:solidFill>
                <a:srgbClr val="000099"/>
              </a:solidFill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2057" name="Picture 11" descr="Logo-EF_BI-senza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8713"/>
            <a:ext cx="13668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30000"/>
        </a:spcAft>
        <a:buClr>
          <a:schemeClr val="accent1"/>
        </a:buClr>
        <a:buFont typeface="Wingdings" pitchFamily="2" charset="2"/>
        <a:buChar char="q"/>
        <a:defRPr sz="2400">
          <a:solidFill>
            <a:srgbClr val="000099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30000"/>
        </a:spcAft>
        <a:buClr>
          <a:srgbClr val="003366"/>
        </a:buClr>
        <a:buSzPct val="70000"/>
        <a:buFont typeface="Wingdings" pitchFamily="2" charset="2"/>
        <a:buChar char="§"/>
        <a:defRPr sz="2200">
          <a:solidFill>
            <a:srgbClr val="000099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30000"/>
        </a:spcAft>
        <a:buClr>
          <a:schemeClr val="accent1"/>
        </a:buClr>
        <a:buSzPct val="65000"/>
        <a:buFont typeface="Wingdings" pitchFamily="2" charset="2"/>
        <a:buChar char="q"/>
        <a:defRPr>
          <a:solidFill>
            <a:srgbClr val="000099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30000"/>
        </a:spcAft>
        <a:buClr>
          <a:srgbClr val="003366"/>
        </a:buClr>
        <a:buSzPct val="60000"/>
        <a:buFont typeface="Wingdings" pitchFamily="2" charset="2"/>
        <a:buChar char="§"/>
        <a:defRPr sz="1600">
          <a:solidFill>
            <a:srgbClr val="000099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30000"/>
        </a:spcAft>
        <a:buClr>
          <a:schemeClr val="accent1"/>
        </a:buClr>
        <a:buSzPct val="55000"/>
        <a:buFont typeface="Wingdings" pitchFamily="2" charset="2"/>
        <a:buChar char="q"/>
        <a:defRPr sz="1400">
          <a:solidFill>
            <a:srgbClr val="000099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30000"/>
        </a:spcAft>
        <a:buClr>
          <a:schemeClr val="accent1"/>
        </a:buClr>
        <a:buSzPct val="55000"/>
        <a:buFont typeface="Wingdings" pitchFamily="2" charset="2"/>
        <a:buChar char="q"/>
        <a:defRPr sz="1500">
          <a:solidFill>
            <a:srgbClr val="003399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30000"/>
        </a:spcAft>
        <a:buClr>
          <a:schemeClr val="accent1"/>
        </a:buClr>
        <a:buSzPct val="55000"/>
        <a:buFont typeface="Wingdings" pitchFamily="2" charset="2"/>
        <a:buChar char="q"/>
        <a:defRPr sz="1500">
          <a:solidFill>
            <a:srgbClr val="003399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30000"/>
        </a:spcAft>
        <a:buClr>
          <a:schemeClr val="accent1"/>
        </a:buClr>
        <a:buSzPct val="55000"/>
        <a:buFont typeface="Wingdings" pitchFamily="2" charset="2"/>
        <a:buChar char="q"/>
        <a:defRPr sz="1500">
          <a:solidFill>
            <a:srgbClr val="003399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30000"/>
        </a:spcAft>
        <a:buClr>
          <a:schemeClr val="accent1"/>
        </a:buClr>
        <a:buSzPct val="55000"/>
        <a:buFont typeface="Wingdings" pitchFamily="2" charset="2"/>
        <a:buChar char="q"/>
        <a:defRPr sz="1500">
          <a:solidFill>
            <a:srgbClr val="003399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GLI SCAMBI</a:t>
            </a:r>
            <a:br>
              <a:rPr lang="it-IT" dirty="0" smtClean="0"/>
            </a:br>
            <a:r>
              <a:rPr lang="it-IT" dirty="0" smtClean="0"/>
              <a:t>LA MONETA E GLI ALTRI STRUMENTI</a:t>
            </a:r>
            <a:br>
              <a:rPr lang="it-IT" dirty="0" smtClean="0"/>
            </a:br>
            <a:r>
              <a:rPr lang="it-IT" dirty="0" smtClean="0"/>
              <a:t>DI PAGAMENTO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en-GB" dirty="0" smtClean="0"/>
          </a:p>
        </p:txBody>
      </p:sp>
      <p:sp>
        <p:nvSpPr>
          <p:cNvPr id="11270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  <a:p>
            <a:endParaRPr lang="en-GB" dirty="0" smtClean="0"/>
          </a:p>
        </p:txBody>
      </p:sp>
      <p:sp>
        <p:nvSpPr>
          <p:cNvPr id="1126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D8E744B-BDF0-45CF-AD17-D7FF06696A2C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1116013" y="1557338"/>
            <a:ext cx="7056437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fr-BE" sz="1600" i="1" dirty="0">
              <a:solidFill>
                <a:srgbClr val="000099"/>
              </a:solidFill>
            </a:endParaRPr>
          </a:p>
          <a:p>
            <a:pPr algn="l" eaLnBrk="0" hangingPunct="0"/>
            <a:endParaRPr lang="it-IT" sz="1200" i="1" dirty="0">
              <a:solidFill>
                <a:srgbClr val="000099"/>
              </a:solidFill>
            </a:endParaRPr>
          </a:p>
          <a:p>
            <a:pPr eaLnBrk="0" hangingPunct="0"/>
            <a:endParaRPr lang="it-IT" sz="1600" dirty="0">
              <a:solidFill>
                <a:srgbClr val="000099"/>
              </a:solidFill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4473575" y="1981200"/>
            <a:ext cx="2540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it-IT" sz="2000">
                <a:solidFill>
                  <a:schemeClr val="accent2"/>
                </a:solidFill>
              </a:rPr>
              <a:t> </a:t>
            </a:r>
          </a:p>
          <a:p>
            <a:pPr eaLnBrk="0" hangingPunct="0"/>
            <a:r>
              <a:rPr lang="it-IT" sz="2000">
                <a:solidFill>
                  <a:schemeClr val="accent2"/>
                </a:solidFill>
              </a:rPr>
              <a:t> </a:t>
            </a:r>
          </a:p>
          <a:p>
            <a:pPr eaLnBrk="0" hangingPunct="0"/>
            <a:endParaRPr lang="it-IT" sz="2000">
              <a:solidFill>
                <a:schemeClr val="accent2"/>
              </a:solidFill>
            </a:endParaRPr>
          </a:p>
          <a:p>
            <a:pPr eaLnBrk="0" hangingPunct="0"/>
            <a:endParaRPr lang="it-IT" sz="2400"/>
          </a:p>
          <a:p>
            <a:pPr eaLnBrk="0" hangingPunct="0"/>
            <a:endParaRPr lang="it-IT" sz="2400">
              <a:solidFill>
                <a:schemeClr val="accent2"/>
              </a:solidFill>
            </a:endParaRPr>
          </a:p>
          <a:p>
            <a:pPr eaLnBrk="0" hangingPunct="0"/>
            <a:r>
              <a:rPr lang="it-IT" sz="2000">
                <a:solidFill>
                  <a:schemeClr val="accent2"/>
                </a:solidFill>
              </a:rPr>
              <a:t> </a:t>
            </a:r>
          </a:p>
          <a:p>
            <a:pPr eaLnBrk="0" hangingPunct="0"/>
            <a:endParaRPr lang="it-IT" sz="2000">
              <a:solidFill>
                <a:schemeClr val="accent2"/>
              </a:solidFill>
            </a:endParaRPr>
          </a:p>
          <a:p>
            <a:pPr eaLnBrk="0" hangingPunct="0"/>
            <a:endParaRPr lang="it-IT" sz="2000">
              <a:solidFill>
                <a:schemeClr val="accent2"/>
              </a:solidFill>
            </a:endParaRPr>
          </a:p>
          <a:p>
            <a:pPr eaLnBrk="0" hangingPunct="0"/>
            <a:endParaRPr lang="it-IT" sz="160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8561"/>
            <a:ext cx="1512168" cy="10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numero diapositiva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4171969-B045-4ED4-BA08-1AFA05561811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10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116633"/>
            <a:ext cx="8229600" cy="1656184"/>
          </a:xfrm>
        </p:spPr>
        <p:txBody>
          <a:bodyPr anchor="ctr"/>
          <a:lstStyle/>
          <a:p>
            <a:pPr eaLnBrk="1" hangingPunct="1"/>
            <a:r>
              <a:rPr lang="it-IT" sz="2800" dirty="0" smtClean="0"/>
              <a:t>Al termine di un complesso </a:t>
            </a:r>
            <a:br>
              <a:rPr lang="it-IT" sz="2800" dirty="0" smtClean="0"/>
            </a:br>
            <a:r>
              <a:rPr lang="it-IT" sz="2800" dirty="0" smtClean="0"/>
              <a:t>processo decisionale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340768"/>
            <a:ext cx="7992888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46862"/>
            <a:ext cx="2959528" cy="202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171" y="4984401"/>
            <a:ext cx="340042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55701"/>
            <a:ext cx="33623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383" y="188640"/>
            <a:ext cx="1512168" cy="10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98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…ma non esiste solo la cartamoneta: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30725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Nelle moderne economie i pagamenti sono effettuati mediante due tipi di moneta:</a:t>
            </a:r>
          </a:p>
          <a:p>
            <a:pPr algn="just"/>
            <a:r>
              <a:rPr lang="it-IT" dirty="0" smtClean="0"/>
              <a:t>le </a:t>
            </a:r>
            <a:r>
              <a:rPr lang="it-IT" b="1" dirty="0" smtClean="0"/>
              <a:t>banconote</a:t>
            </a:r>
            <a:r>
              <a:rPr lang="it-IT" dirty="0" smtClean="0"/>
              <a:t> emesse dalla banca centrale </a:t>
            </a:r>
          </a:p>
          <a:p>
            <a:pPr algn="just"/>
            <a:endParaRPr lang="it-IT" dirty="0"/>
          </a:p>
          <a:p>
            <a:pPr algn="just"/>
            <a:r>
              <a:rPr lang="it-IT" dirty="0" smtClean="0"/>
              <a:t>gli </a:t>
            </a:r>
            <a:r>
              <a:rPr lang="it-IT" b="1" dirty="0" smtClean="0"/>
              <a:t>strumenti di pagamento alternativi al contante</a:t>
            </a:r>
            <a:r>
              <a:rPr lang="it-IT" dirty="0" smtClean="0"/>
              <a:t>, offerti alla clientela da </a:t>
            </a:r>
            <a:r>
              <a:rPr lang="it-IT" b="1" dirty="0" smtClean="0"/>
              <a:t>Prestatori di Servizi di Pagamento </a:t>
            </a:r>
            <a:r>
              <a:rPr lang="it-IT" dirty="0" smtClean="0"/>
              <a:t>autorizzati (PSP), prevalentemente a fronte di depositi (</a:t>
            </a:r>
            <a:r>
              <a:rPr lang="it-IT" dirty="0"/>
              <a:t>c.d. moneta </a:t>
            </a:r>
            <a:r>
              <a:rPr lang="it-IT" dirty="0" smtClean="0"/>
              <a:t>bancaria). </a:t>
            </a:r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endParaRPr 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4D320-AC04-4836-82DD-106C894BE31A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44824"/>
            <a:ext cx="1080120" cy="977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604" y="4581128"/>
            <a:ext cx="1566664" cy="12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60648"/>
            <a:ext cx="1224136" cy="88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54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33DCF3-191E-440B-8E61-C4928BF71D82}" type="slidenum">
              <a:rPr lang="en-GB" altLang="en-US" b="0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12</a:t>
            </a:fld>
            <a:endParaRPr lang="en-GB" altLang="en-US" b="0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GRAZIE PER L’ATTENZIONE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312" y="260648"/>
            <a:ext cx="1511300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en-GB" dirty="0" err="1" smtClean="0"/>
              <a:t>Funzioni</a:t>
            </a:r>
            <a:r>
              <a:rPr lang="en-GB" dirty="0" smtClean="0"/>
              <a:t> </a:t>
            </a:r>
            <a:r>
              <a:rPr lang="en-GB" dirty="0" err="1" smtClean="0"/>
              <a:t>della</a:t>
            </a:r>
            <a:r>
              <a:rPr lang="en-GB" dirty="0" smtClean="0"/>
              <a:t> </a:t>
            </a:r>
            <a:r>
              <a:rPr lang="en-GB" dirty="0" err="1" smtClean="0"/>
              <a:t>moneta</a:t>
            </a:r>
            <a:r>
              <a:rPr lang="en-GB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Mezzo di </a:t>
            </a:r>
            <a:r>
              <a:rPr lang="en-GB" dirty="0" err="1" smtClean="0"/>
              <a:t>pagamento</a:t>
            </a:r>
            <a:r>
              <a:rPr lang="en-GB" dirty="0" smtClean="0"/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err="1" smtClean="0"/>
              <a:t>Unità</a:t>
            </a:r>
            <a:r>
              <a:rPr lang="en-GB" dirty="0" smtClean="0"/>
              <a:t> di </a:t>
            </a:r>
            <a:r>
              <a:rPr lang="en-GB" dirty="0" err="1" smtClean="0"/>
              <a:t>conto</a:t>
            </a:r>
            <a:r>
              <a:rPr lang="en-GB" dirty="0" smtClean="0"/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err="1" smtClean="0"/>
              <a:t>Riserva</a:t>
            </a:r>
            <a:r>
              <a:rPr lang="en-GB" dirty="0" smtClean="0"/>
              <a:t> di </a:t>
            </a:r>
            <a:r>
              <a:rPr lang="en-GB" dirty="0" err="1" smtClean="0"/>
              <a:t>valore</a:t>
            </a:r>
            <a:r>
              <a:rPr lang="en-GB" dirty="0" smtClean="0"/>
              <a:t>.</a:t>
            </a:r>
          </a:p>
        </p:txBody>
      </p:sp>
      <p:sp>
        <p:nvSpPr>
          <p:cNvPr id="1126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D8E744B-BDF0-45CF-AD17-D7FF06696A2C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827584" y="1981200"/>
            <a:ext cx="7344866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it-IT" sz="2000" dirty="0">
                <a:solidFill>
                  <a:schemeClr val="accent2"/>
                </a:solidFill>
              </a:rPr>
              <a:t> </a:t>
            </a:r>
          </a:p>
          <a:p>
            <a:pPr eaLnBrk="0" hangingPunct="0"/>
            <a:r>
              <a:rPr lang="it-IT" sz="2000" dirty="0">
                <a:solidFill>
                  <a:schemeClr val="accent2"/>
                </a:solidFill>
              </a:rPr>
              <a:t> </a:t>
            </a:r>
          </a:p>
          <a:p>
            <a:pPr eaLnBrk="0" hangingPunct="0"/>
            <a:endParaRPr lang="it-IT" sz="2000" dirty="0">
              <a:solidFill>
                <a:schemeClr val="accent2"/>
              </a:solidFill>
            </a:endParaRPr>
          </a:p>
          <a:p>
            <a:pPr eaLnBrk="0" hangingPunct="0"/>
            <a:endParaRPr lang="it-IT" sz="2400" dirty="0"/>
          </a:p>
          <a:p>
            <a:pPr eaLnBrk="0" hangingPunct="0"/>
            <a:endParaRPr lang="it-IT" sz="2400" dirty="0">
              <a:solidFill>
                <a:schemeClr val="accent2"/>
              </a:solidFill>
            </a:endParaRPr>
          </a:p>
          <a:p>
            <a:pPr eaLnBrk="0" hangingPunct="0"/>
            <a:r>
              <a:rPr lang="it-IT" sz="2000" dirty="0">
                <a:solidFill>
                  <a:schemeClr val="accent2"/>
                </a:solidFill>
              </a:rPr>
              <a:t> </a:t>
            </a:r>
          </a:p>
          <a:p>
            <a:pPr eaLnBrk="0" hangingPunct="0"/>
            <a:endParaRPr lang="it-IT" sz="2000" dirty="0">
              <a:solidFill>
                <a:schemeClr val="accent2"/>
              </a:solidFill>
            </a:endParaRPr>
          </a:p>
          <a:p>
            <a:pPr eaLnBrk="0" hangingPunct="0"/>
            <a:endParaRPr lang="it-IT" sz="2000" dirty="0">
              <a:solidFill>
                <a:schemeClr val="accent2"/>
              </a:solidFill>
            </a:endParaRPr>
          </a:p>
          <a:p>
            <a:pPr eaLnBrk="0" hangingPunct="0"/>
            <a:endParaRPr lang="it-IT" sz="1600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8561"/>
            <a:ext cx="1512168" cy="10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mezzo per regolare gli scambi</a:t>
            </a:r>
            <a:endParaRPr lang="it-IT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12776"/>
            <a:ext cx="2736304" cy="1537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828" y="3717032"/>
            <a:ext cx="1905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41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Dal Baratto alla Moneta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baratto: merci  e metalli preziosi. Questi ultimi:</a:t>
            </a:r>
          </a:p>
          <a:p>
            <a:pPr marL="1438275" indent="-1438275"/>
            <a:r>
              <a:rPr lang="it-IT" dirty="0" smtClean="0"/>
              <a:t>Rari</a:t>
            </a:r>
          </a:p>
          <a:p>
            <a:pPr marL="1438275" indent="-1438275"/>
            <a:r>
              <a:rPr lang="it-IT" dirty="0" smtClean="0"/>
              <a:t>Non alterabili</a:t>
            </a:r>
          </a:p>
          <a:p>
            <a:pPr marL="1438275" indent="-1438275"/>
            <a:r>
              <a:rPr lang="it-IT" dirty="0" smtClean="0"/>
              <a:t>Poco </a:t>
            </a:r>
            <a:r>
              <a:rPr lang="it-IT" dirty="0" err="1" smtClean="0"/>
              <a:t>ingrombo</a:t>
            </a:r>
            <a:endParaRPr lang="it-IT" dirty="0" smtClean="0"/>
          </a:p>
          <a:p>
            <a:pPr marL="1438275" indent="-1438275"/>
            <a:r>
              <a:rPr lang="it-IT" dirty="0" smtClean="0"/>
              <a:t>Divisibili</a:t>
            </a:r>
          </a:p>
          <a:p>
            <a:pPr marL="361950" indent="-361950"/>
            <a:r>
              <a:rPr lang="it-IT" dirty="0" smtClean="0"/>
              <a:t>Per evitare di pesare il metallo prezioso… Conio e nascita della moneta</a:t>
            </a:r>
          </a:p>
          <a:p>
            <a:pPr marL="1438275" indent="-1438275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75FD-2658-4D26-B5F7-87A2779A4A54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111664"/>
            <a:ext cx="1981572" cy="196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60648"/>
            <a:ext cx="1448549" cy="1300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37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moneta favorisce i commerci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Si impose nel Mediterraneo con l’Impero Romano</a:t>
            </a:r>
          </a:p>
          <a:p>
            <a:r>
              <a:rPr lang="it-IT" dirty="0" smtClean="0"/>
              <a:t>L’autorità garantisce il valore della moneta (ritratto del Re, sigillo della città)</a:t>
            </a:r>
          </a:p>
          <a:p>
            <a:r>
              <a:rPr lang="it-IT" dirty="0" smtClean="0"/>
              <a:t>Signoraggio (imposta di coniazione)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75FD-2658-4D26-B5F7-87A2779A4A54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65104"/>
            <a:ext cx="2212975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645024"/>
            <a:ext cx="23812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41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Costi della moneta in metallo prezioso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Costo opportunità (gioielli?)</a:t>
            </a:r>
          </a:p>
          <a:p>
            <a:endParaRPr lang="it-IT" dirty="0" smtClean="0"/>
          </a:p>
          <a:p>
            <a:r>
              <a:rPr lang="it-IT" dirty="0" smtClean="0"/>
              <a:t>Costi di custodia (</a:t>
            </a:r>
            <a:r>
              <a:rPr lang="it-IT" dirty="0" err="1" smtClean="0"/>
              <a:t>cassaforti</a:t>
            </a:r>
            <a:r>
              <a:rPr lang="it-IT" dirty="0" smtClean="0"/>
              <a:t>)</a:t>
            </a:r>
          </a:p>
          <a:p>
            <a:endParaRPr lang="it-IT" dirty="0" smtClean="0"/>
          </a:p>
          <a:p>
            <a:r>
              <a:rPr lang="it-IT" dirty="0" smtClean="0"/>
              <a:t>Costi di trasferimento (pesanti)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75FD-2658-4D26-B5F7-87A2779A4A54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80728"/>
            <a:ext cx="1958941" cy="130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564904"/>
            <a:ext cx="28479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751" y="4437112"/>
            <a:ext cx="27813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67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Dalla moneta di metallo alla cartamoneta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Necessità di superare gli inconvenienti </a:t>
            </a:r>
          </a:p>
          <a:p>
            <a:pPr marL="0" indent="0">
              <a:buNone/>
            </a:pPr>
            <a:r>
              <a:rPr lang="it-IT" dirty="0" smtClean="0"/>
              <a:t>delle monete</a:t>
            </a:r>
          </a:p>
          <a:p>
            <a:r>
              <a:rPr lang="it-IT" dirty="0" smtClean="0"/>
              <a:t>IX secolo </a:t>
            </a:r>
            <a:r>
              <a:rPr lang="it-IT" dirty="0" err="1" smtClean="0"/>
              <a:t>d.c.</a:t>
            </a:r>
            <a:r>
              <a:rPr lang="it-IT" dirty="0" smtClean="0"/>
              <a:t> in Cina (Marco Polo)</a:t>
            </a:r>
          </a:p>
          <a:p>
            <a:endParaRPr lang="it-IT" dirty="0" smtClean="0"/>
          </a:p>
          <a:p>
            <a:r>
              <a:rPr lang="it-IT" dirty="0" smtClean="0"/>
              <a:t>In Europa nel XIV sec. le prime emissioni di ricevute di carta degli orafi: le note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75FD-2658-4D26-B5F7-87A2779A4A54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648" y="4365104"/>
            <a:ext cx="2458963" cy="180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510" y="1052736"/>
            <a:ext cx="1694101" cy="224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937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dirty="0" smtClean="0"/>
              <a:t>Carta moneta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Priva di valore intrinseco</a:t>
            </a:r>
          </a:p>
          <a:p>
            <a:r>
              <a:rPr lang="it-IT" dirty="0" smtClean="0"/>
              <a:t>Firma dell’emittente </a:t>
            </a:r>
          </a:p>
          <a:p>
            <a:r>
              <a:rPr lang="it-IT" dirty="0" smtClean="0"/>
              <a:t>Conversione in oro </a:t>
            </a:r>
          </a:p>
          <a:p>
            <a:r>
              <a:rPr lang="it-IT" dirty="0" smtClean="0"/>
              <a:t>Fiducia</a:t>
            </a:r>
          </a:p>
          <a:p>
            <a:r>
              <a:rPr lang="it-IT" dirty="0" smtClean="0"/>
              <a:t>Da diversi emittenti ad una sola Banca Centrale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75FD-2658-4D26-B5F7-87A2779A4A54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87527"/>
            <a:ext cx="3528392" cy="195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18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Moneta legale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r>
              <a:rPr lang="it-IT" dirty="0" smtClean="0"/>
              <a:t>Potere «liberatorio»</a:t>
            </a:r>
          </a:p>
          <a:p>
            <a:r>
              <a:rPr lang="it-IT" dirty="0" smtClean="0"/>
              <a:t>Stabile</a:t>
            </a:r>
          </a:p>
          <a:p>
            <a:r>
              <a:rPr lang="it-IT" dirty="0" smtClean="0"/>
              <a:t>Difficile da falsificare</a:t>
            </a:r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75FD-2658-4D26-B5F7-87A2779A4A54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2689700" cy="13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19145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59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numero diapositiva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4171969-B045-4ED4-BA08-1AFA05561811}" type="slidenum">
              <a:rPr lang="en-GB" altLang="en-US" smtClean="0">
                <a:solidFill>
                  <a:srgbClr val="003399"/>
                </a:solidFill>
                <a:latin typeface="Garamond" pitchFamily="18" charset="0"/>
              </a:rPr>
              <a:pPr eaLnBrk="1" hangingPunct="1"/>
              <a:t>9</a:t>
            </a:fld>
            <a:endParaRPr lang="en-GB" altLang="en-US" smtClean="0">
              <a:solidFill>
                <a:srgbClr val="003399"/>
              </a:solidFill>
              <a:latin typeface="Garamond" pitchFamily="18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116633"/>
            <a:ext cx="8229600" cy="1656184"/>
          </a:xfrm>
        </p:spPr>
        <p:txBody>
          <a:bodyPr anchor="ctr"/>
          <a:lstStyle/>
          <a:p>
            <a:pPr eaLnBrk="1" hangingPunct="1"/>
            <a:r>
              <a:rPr lang="it-IT" sz="2800" dirty="0" smtClean="0"/>
              <a:t>Oggi Euro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529" y="1772816"/>
            <a:ext cx="4223565" cy="1415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356992"/>
            <a:ext cx="3182784" cy="1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555" y="3480944"/>
            <a:ext cx="3370660" cy="205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312" y="260648"/>
            <a:ext cx="1511300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755576" y="1988840"/>
            <a:ext cx="3377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19 paesi, 335 mln di persone </a:t>
            </a:r>
          </a:p>
        </p:txBody>
      </p:sp>
    </p:spTree>
    <p:extLst>
      <p:ext uri="{BB962C8B-B14F-4D97-AF65-F5344CB8AC3E}">
        <p14:creationId xmlns:p14="http://schemas.microsoft.com/office/powerpoint/2010/main" val="327098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ordi">
  <a:themeElements>
    <a:clrScheme name="Bordi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PerspectiveFront">
            <a:rot lat="20099999" lon="1500000" rev="0"/>
          </a:camera>
          <a:lightRig rig="legacyFlat4" dir="b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PerspectiveFront">
            <a:rot lat="20099999" lon="1500000" rev="0"/>
          </a:camera>
          <a:lightRig rig="legacyFlat4" dir="b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ordi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i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i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i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i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i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i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i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i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78918108431D74AAF612E721880839D" ma:contentTypeVersion="2" ma:contentTypeDescription="Creare un nuovo documento." ma:contentTypeScope="" ma:versionID="aaaa1c9af74d85b6e3e3743245500e72">
  <xsd:schema xmlns:xsd="http://www.w3.org/2001/XMLSchema" xmlns:xs="http://www.w3.org/2001/XMLSchema" xmlns:p="http://schemas.microsoft.com/office/2006/metadata/properties" xmlns:ns2="f4276d32-e04b-4eaa-ae2d-1713d762a91c" targetNamespace="http://schemas.microsoft.com/office/2006/metadata/properties" ma:root="true" ma:fieldsID="77343869e3961e137b3492824f701e73" ns2:_="">
    <xsd:import namespace="f4276d32-e04b-4eaa-ae2d-1713d762a91c"/>
    <xsd:element name="properties">
      <xsd:complexType>
        <xsd:sequence>
          <xsd:element name="documentManagement">
            <xsd:complexType>
              <xsd:all>
                <xsd:element ref="ns2:Collegamento_x0020_web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276d32-e04b-4eaa-ae2d-1713d762a91c" elementFormDefault="qualified">
    <xsd:import namespace="http://schemas.microsoft.com/office/2006/documentManagement/types"/>
    <xsd:import namespace="http://schemas.microsoft.com/office/infopath/2007/PartnerControls"/>
    <xsd:element name="Collegamento_x0020_web" ma:index="8" nillable="true" ma:displayName="Collegamento web" ma:format="Hyperlink" ma:internalName="Collegamento_x0020_web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Collegamento_x0020_web xmlns="f4276d32-e04b-4eaa-ae2d-1713d762a91c">
      <Url xsi:nil="true"/>
      <Description xsi:nil="true"/>
    </Collegamento_x0020_web>
    <Note xmlns="f4276d32-e04b-4eaa-ae2d-1713d762a91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F286E9-0574-424E-8C4F-EE647B1D4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276d32-e04b-4eaa-ae2d-1713d762a9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3B1546-5DDF-4F60-8978-71B879D0905D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  <ds:schemaRef ds:uri="f4276d32-e04b-4eaa-ae2d-1713d762a91c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A373E71-9F5E-453A-9124-6B66D2AB7E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4077</TotalTime>
  <Words>278</Words>
  <Application>Microsoft Office PowerPoint</Application>
  <PresentationFormat>Presentazione su schermo (4:3)</PresentationFormat>
  <Paragraphs>87</Paragraphs>
  <Slides>12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1_Bordi</vt:lpstr>
      <vt:lpstr>  GLI SCAMBI LA MONETA E GLI ALTRI STRUMENTI DI PAGAMENTO  </vt:lpstr>
      <vt:lpstr>Un mezzo per regolare gli scambi</vt:lpstr>
      <vt:lpstr>Dal Baratto alla Moneta</vt:lpstr>
      <vt:lpstr>La moneta favorisce i commerci</vt:lpstr>
      <vt:lpstr>Costi della moneta in metallo prezioso</vt:lpstr>
      <vt:lpstr>Dalla moneta di metallo alla cartamoneta</vt:lpstr>
      <vt:lpstr>Carta moneta</vt:lpstr>
      <vt:lpstr>Moneta legale</vt:lpstr>
      <vt:lpstr>Oggi Euro</vt:lpstr>
      <vt:lpstr>Al termine di un complesso  processo decisionale</vt:lpstr>
      <vt:lpstr>…ma non esiste solo la cartamoneta: </vt:lpstr>
      <vt:lpstr>GRAZIE PER L’ATTENZIONE</vt:lpstr>
    </vt:vector>
  </TitlesOfParts>
  <Company>Banca d'Italia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Luigia Palumbo</dc:creator>
  <cp:lastModifiedBy>Ezio Gamerro</cp:lastModifiedBy>
  <cp:revision>285</cp:revision>
  <cp:lastPrinted>2016-11-10T13:57:19Z</cp:lastPrinted>
  <dcterms:created xsi:type="dcterms:W3CDTF">2013-09-25T14:38:10Z</dcterms:created>
  <dcterms:modified xsi:type="dcterms:W3CDTF">2018-02-15T11:50:09Z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0x010100E78918108431D74AAF612E721880839D</vt:lpwstr>
  </property>
</Properties>
</file>